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51" r:id="rId3"/>
    <p:sldId id="344" r:id="rId4"/>
    <p:sldId id="352" r:id="rId5"/>
    <p:sldId id="355" r:id="rId6"/>
    <p:sldId id="357" r:id="rId7"/>
    <p:sldId id="358" r:id="rId8"/>
    <p:sldId id="359" r:id="rId9"/>
    <p:sldId id="360" r:id="rId10"/>
    <p:sldId id="361" r:id="rId11"/>
    <p:sldId id="362" r:id="rId12"/>
    <p:sldId id="364" r:id="rId13"/>
    <p:sldId id="363" r:id="rId14"/>
    <p:sldId id="365" r:id="rId15"/>
    <p:sldId id="3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2" autoAdjust="0"/>
    <p:restoredTop sz="98401" autoAdjust="0"/>
  </p:normalViewPr>
  <p:slideViewPr>
    <p:cSldViewPr>
      <p:cViewPr varScale="1">
        <p:scale>
          <a:sx n="74" d="100"/>
          <a:sy n="74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FC28D6-99CD-49B5-BBAC-DA6B8731D46B}" type="doc">
      <dgm:prSet loTypeId="urn:microsoft.com/office/officeart/2005/8/layout/hList1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6A2D3158-9820-47B4-82EC-88E95832DE47}">
      <dgm:prSet phldrT="[Text]" custT="1"/>
      <dgm:spPr/>
      <dgm:t>
        <a:bodyPr/>
        <a:lstStyle/>
        <a:p>
          <a:pPr rtl="0"/>
          <a:r>
            <a:rPr lang="en-GB" sz="2400" dirty="0" smtClean="0"/>
            <a:t>Vayikra</a:t>
          </a:r>
          <a:endParaRPr lang="he-IL" sz="2400" dirty="0"/>
        </a:p>
      </dgm:t>
    </dgm:pt>
    <dgm:pt modelId="{401BCA2C-9E27-4464-80F3-B143A1B3B92B}" type="parTrans" cxnId="{2F389764-2855-49DD-A3B8-1CE18338BB72}">
      <dgm:prSet/>
      <dgm:spPr/>
      <dgm:t>
        <a:bodyPr/>
        <a:lstStyle/>
        <a:p>
          <a:pPr rtl="0"/>
          <a:endParaRPr lang="he-IL" sz="2000"/>
        </a:p>
      </dgm:t>
    </dgm:pt>
    <dgm:pt modelId="{400D3833-142A-47B0-9869-0BC490E54121}" type="sibTrans" cxnId="{2F389764-2855-49DD-A3B8-1CE18338BB72}">
      <dgm:prSet/>
      <dgm:spPr/>
      <dgm:t>
        <a:bodyPr/>
        <a:lstStyle/>
        <a:p>
          <a:pPr rtl="0"/>
          <a:endParaRPr lang="he-IL" sz="2000"/>
        </a:p>
      </dgm:t>
    </dgm:pt>
    <dgm:pt modelId="{2D052D8F-8E27-480E-BF78-C41ED33706E4}">
      <dgm:prSet phldrT="[Text]" custT="1"/>
      <dgm:spPr/>
      <dgm:t>
        <a:bodyPr/>
        <a:lstStyle/>
        <a:p>
          <a:pPr rtl="0"/>
          <a:r>
            <a:rPr lang="en-GB" sz="2400" dirty="0" smtClean="0"/>
            <a:t>Book of Laws</a:t>
          </a:r>
          <a:endParaRPr lang="he-IL" sz="2400" dirty="0"/>
        </a:p>
      </dgm:t>
    </dgm:pt>
    <dgm:pt modelId="{E3FCE277-8B4F-455F-8934-C3C28F8BF0A6}" type="parTrans" cxnId="{EA45A90A-4680-4E7C-B1DE-F07268BA821C}">
      <dgm:prSet/>
      <dgm:spPr/>
      <dgm:t>
        <a:bodyPr/>
        <a:lstStyle/>
        <a:p>
          <a:pPr rtl="0"/>
          <a:endParaRPr lang="he-IL" sz="2000"/>
        </a:p>
      </dgm:t>
    </dgm:pt>
    <dgm:pt modelId="{184CFC92-8613-4F81-8089-67DE1537AFE4}" type="sibTrans" cxnId="{EA45A90A-4680-4E7C-B1DE-F07268BA821C}">
      <dgm:prSet/>
      <dgm:spPr/>
      <dgm:t>
        <a:bodyPr/>
        <a:lstStyle/>
        <a:p>
          <a:pPr rtl="0"/>
          <a:endParaRPr lang="he-IL" sz="2000"/>
        </a:p>
      </dgm:t>
    </dgm:pt>
    <dgm:pt modelId="{786F0BA3-35E8-43E9-BFC7-1050D8A337F3}">
      <dgm:prSet phldrT="[Text]" custT="1"/>
      <dgm:spPr/>
      <dgm:t>
        <a:bodyPr/>
        <a:lstStyle/>
        <a:p>
          <a:pPr rtl="0"/>
          <a:r>
            <a:rPr lang="en-GB" sz="2400" dirty="0" smtClean="0"/>
            <a:t>Preparation and expected behaviour now G-d is dwelling amongst us</a:t>
          </a:r>
          <a:endParaRPr lang="he-IL" sz="2400" dirty="0"/>
        </a:p>
      </dgm:t>
    </dgm:pt>
    <dgm:pt modelId="{21657319-0535-480B-BA8E-2CE885491BF9}" type="parTrans" cxnId="{A394CE38-A193-4FF1-8ECC-992FE247C217}">
      <dgm:prSet/>
      <dgm:spPr/>
      <dgm:t>
        <a:bodyPr/>
        <a:lstStyle/>
        <a:p>
          <a:pPr rtl="0"/>
          <a:endParaRPr lang="he-IL" sz="2000"/>
        </a:p>
      </dgm:t>
    </dgm:pt>
    <dgm:pt modelId="{5A666247-1E3C-4B4D-A1C2-B5C32F137E29}" type="sibTrans" cxnId="{A394CE38-A193-4FF1-8ECC-992FE247C217}">
      <dgm:prSet/>
      <dgm:spPr/>
      <dgm:t>
        <a:bodyPr/>
        <a:lstStyle/>
        <a:p>
          <a:pPr rtl="0"/>
          <a:endParaRPr lang="he-IL" sz="2000"/>
        </a:p>
      </dgm:t>
    </dgm:pt>
    <dgm:pt modelId="{BE3BF023-26F0-413B-A79A-C5FE97AEF3F4}">
      <dgm:prSet phldrT="[Text]" custT="1"/>
      <dgm:spPr/>
      <dgm:t>
        <a:bodyPr/>
        <a:lstStyle/>
        <a:p>
          <a:pPr rtl="0"/>
          <a:r>
            <a:rPr lang="en-GB" sz="2400" dirty="0" smtClean="0"/>
            <a:t>Bamidbar</a:t>
          </a:r>
          <a:endParaRPr lang="he-IL" sz="2400" dirty="0"/>
        </a:p>
      </dgm:t>
    </dgm:pt>
    <dgm:pt modelId="{50FED6D3-39EB-409E-AE01-EC8CBF381172}" type="parTrans" cxnId="{344E1E31-8003-4045-8A27-730ADC1C9340}">
      <dgm:prSet/>
      <dgm:spPr/>
      <dgm:t>
        <a:bodyPr/>
        <a:lstStyle/>
        <a:p>
          <a:pPr rtl="0"/>
          <a:endParaRPr lang="he-IL" sz="2000"/>
        </a:p>
      </dgm:t>
    </dgm:pt>
    <dgm:pt modelId="{5CBB1546-3721-4BBA-B9AE-BEBFB940128F}" type="sibTrans" cxnId="{344E1E31-8003-4045-8A27-730ADC1C9340}">
      <dgm:prSet/>
      <dgm:spPr/>
      <dgm:t>
        <a:bodyPr/>
        <a:lstStyle/>
        <a:p>
          <a:pPr rtl="0"/>
          <a:endParaRPr lang="he-IL" sz="2000"/>
        </a:p>
      </dgm:t>
    </dgm:pt>
    <dgm:pt modelId="{327F12B0-1B3A-4C6B-B54E-90CDA528DC87}">
      <dgm:prSet phldrT="[Text]" custT="1"/>
      <dgm:spPr/>
      <dgm:t>
        <a:bodyPr/>
        <a:lstStyle/>
        <a:p>
          <a:pPr rtl="0"/>
          <a:r>
            <a:rPr lang="en-GB" sz="2400" dirty="0" smtClean="0"/>
            <a:t>Mostly stories</a:t>
          </a:r>
          <a:endParaRPr lang="he-IL" sz="2400" dirty="0"/>
        </a:p>
      </dgm:t>
    </dgm:pt>
    <dgm:pt modelId="{A2EF146D-15BE-4437-9404-1C61427E8EEB}" type="parTrans" cxnId="{B7FF8C8D-3EA8-440D-B97A-F953435805DD}">
      <dgm:prSet/>
      <dgm:spPr/>
      <dgm:t>
        <a:bodyPr/>
        <a:lstStyle/>
        <a:p>
          <a:pPr rtl="0"/>
          <a:endParaRPr lang="he-IL" sz="2000"/>
        </a:p>
      </dgm:t>
    </dgm:pt>
    <dgm:pt modelId="{1F58B82E-56E2-4C85-B61C-D81E3DDAFAA9}" type="sibTrans" cxnId="{B7FF8C8D-3EA8-440D-B97A-F953435805DD}">
      <dgm:prSet/>
      <dgm:spPr/>
      <dgm:t>
        <a:bodyPr/>
        <a:lstStyle/>
        <a:p>
          <a:pPr rtl="0"/>
          <a:endParaRPr lang="he-IL" sz="2000"/>
        </a:p>
      </dgm:t>
    </dgm:pt>
    <dgm:pt modelId="{566CB8F9-48E7-4E3A-9EF5-3B3D29DC2A92}">
      <dgm:prSet phldrT="[Text]" custT="1"/>
      <dgm:spPr/>
      <dgm:t>
        <a:bodyPr/>
        <a:lstStyle/>
        <a:p>
          <a:pPr rtl="0"/>
          <a:r>
            <a:rPr lang="en-GB" sz="2400" dirty="0" smtClean="0"/>
            <a:t>Should be from Har Sinai to Eretz Yisrael but we don’t make it. We have to learn from our mistakes.</a:t>
          </a:r>
          <a:endParaRPr lang="he-IL" sz="2400" dirty="0"/>
        </a:p>
      </dgm:t>
    </dgm:pt>
    <dgm:pt modelId="{B4A35BD8-B905-40FA-93B6-E751431654DB}" type="parTrans" cxnId="{FDDD5843-430F-4528-836B-0ED14B105DFB}">
      <dgm:prSet/>
      <dgm:spPr/>
      <dgm:t>
        <a:bodyPr/>
        <a:lstStyle/>
        <a:p>
          <a:pPr rtl="0"/>
          <a:endParaRPr lang="he-IL" sz="2000"/>
        </a:p>
      </dgm:t>
    </dgm:pt>
    <dgm:pt modelId="{24487851-CD8C-477C-8099-ED808E48F650}" type="sibTrans" cxnId="{FDDD5843-430F-4528-836B-0ED14B105DFB}">
      <dgm:prSet/>
      <dgm:spPr/>
      <dgm:t>
        <a:bodyPr/>
        <a:lstStyle/>
        <a:p>
          <a:pPr rtl="0"/>
          <a:endParaRPr lang="he-IL" sz="2000"/>
        </a:p>
      </dgm:t>
    </dgm:pt>
    <dgm:pt modelId="{CA5C6256-FEB5-4427-96CE-66F3F02A8520}">
      <dgm:prSet phldrT="[Text]" custT="1"/>
      <dgm:spPr/>
      <dgm:t>
        <a:bodyPr/>
        <a:lstStyle/>
        <a:p>
          <a:pPr rtl="0"/>
          <a:r>
            <a:rPr lang="en-GB" sz="2400" dirty="0" smtClean="0"/>
            <a:t>Devarim</a:t>
          </a:r>
          <a:endParaRPr lang="he-IL" sz="2400" dirty="0"/>
        </a:p>
      </dgm:t>
    </dgm:pt>
    <dgm:pt modelId="{E03AF65E-B164-41AA-9E9C-C30678DD1B9E}" type="parTrans" cxnId="{861BA92B-C954-4AA6-89A1-739B205C42D0}">
      <dgm:prSet/>
      <dgm:spPr/>
      <dgm:t>
        <a:bodyPr/>
        <a:lstStyle/>
        <a:p>
          <a:pPr rtl="0"/>
          <a:endParaRPr lang="he-IL" sz="2000"/>
        </a:p>
      </dgm:t>
    </dgm:pt>
    <dgm:pt modelId="{E405B6F6-67EC-4D28-AD6D-11FA8F1AE010}" type="sibTrans" cxnId="{861BA92B-C954-4AA6-89A1-739B205C42D0}">
      <dgm:prSet/>
      <dgm:spPr/>
      <dgm:t>
        <a:bodyPr/>
        <a:lstStyle/>
        <a:p>
          <a:pPr rtl="0"/>
          <a:endParaRPr lang="he-IL" sz="2000"/>
        </a:p>
      </dgm:t>
    </dgm:pt>
    <dgm:pt modelId="{16A9EEC0-64BA-445D-98A5-BA9D7B16B6A8}">
      <dgm:prSet phldrT="[Text]" custT="1"/>
      <dgm:spPr/>
      <dgm:t>
        <a:bodyPr/>
        <a:lstStyle/>
        <a:p>
          <a:pPr rtl="0"/>
          <a:r>
            <a:rPr lang="en-GB" sz="2400" dirty="0" smtClean="0"/>
            <a:t>Belongs on Har SInai</a:t>
          </a:r>
          <a:endParaRPr lang="he-IL" sz="2400" dirty="0"/>
        </a:p>
      </dgm:t>
    </dgm:pt>
    <dgm:pt modelId="{D9C655DE-71BB-462E-A034-AA7197C2929E}" type="parTrans" cxnId="{E1C761D5-7FBB-4E38-958E-503A28F6B61D}">
      <dgm:prSet/>
      <dgm:spPr/>
      <dgm:t>
        <a:bodyPr/>
        <a:lstStyle/>
        <a:p>
          <a:pPr rtl="0"/>
          <a:endParaRPr lang="he-IL" sz="2000"/>
        </a:p>
      </dgm:t>
    </dgm:pt>
    <dgm:pt modelId="{998CD25B-B7FF-4828-AD23-EF732ABC0C38}" type="sibTrans" cxnId="{E1C761D5-7FBB-4E38-958E-503A28F6B61D}">
      <dgm:prSet/>
      <dgm:spPr/>
      <dgm:t>
        <a:bodyPr/>
        <a:lstStyle/>
        <a:p>
          <a:pPr rtl="0"/>
          <a:endParaRPr lang="he-IL" sz="2000"/>
        </a:p>
      </dgm:t>
    </dgm:pt>
    <dgm:pt modelId="{6BD0098C-5B2A-48EA-A8AF-C491E3173300}" type="pres">
      <dgm:prSet presAssocID="{EDFC28D6-99CD-49B5-BBAC-DA6B8731D4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DAB1BFED-8733-4848-805E-FE3655963501}" type="pres">
      <dgm:prSet presAssocID="{6A2D3158-9820-47B4-82EC-88E95832DE47}" presName="composite" presStyleCnt="0"/>
      <dgm:spPr/>
    </dgm:pt>
    <dgm:pt modelId="{B01B77A6-E4D8-4A12-8273-8FE106F5D43D}" type="pres">
      <dgm:prSet presAssocID="{6A2D3158-9820-47B4-82EC-88E95832DE4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01A97AD-8555-46CE-ABDC-6A957454C7BC}" type="pres">
      <dgm:prSet presAssocID="{6A2D3158-9820-47B4-82EC-88E95832DE4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D8A1A44-2891-439B-84A9-C6B3FBE069AD}" type="pres">
      <dgm:prSet presAssocID="{400D3833-142A-47B0-9869-0BC490E54121}" presName="space" presStyleCnt="0"/>
      <dgm:spPr/>
    </dgm:pt>
    <dgm:pt modelId="{E38685A6-AFC0-4E38-B149-F3EDC2529973}" type="pres">
      <dgm:prSet presAssocID="{BE3BF023-26F0-413B-A79A-C5FE97AEF3F4}" presName="composite" presStyleCnt="0"/>
      <dgm:spPr/>
    </dgm:pt>
    <dgm:pt modelId="{9D180537-F6AF-46AB-B72E-6139CA1BD57F}" type="pres">
      <dgm:prSet presAssocID="{BE3BF023-26F0-413B-A79A-C5FE97AEF3F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62DB177-E0E6-4A26-93A2-3043042DD631}" type="pres">
      <dgm:prSet presAssocID="{BE3BF023-26F0-413B-A79A-C5FE97AEF3F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2DE8FBF-DAE6-4F34-AC26-A37A2E9726CC}" type="pres">
      <dgm:prSet presAssocID="{5CBB1546-3721-4BBA-B9AE-BEBFB940128F}" presName="space" presStyleCnt="0"/>
      <dgm:spPr/>
    </dgm:pt>
    <dgm:pt modelId="{E7491EEA-D4D1-4086-8B10-726D823EAD0A}" type="pres">
      <dgm:prSet presAssocID="{CA5C6256-FEB5-4427-96CE-66F3F02A8520}" presName="composite" presStyleCnt="0"/>
      <dgm:spPr/>
    </dgm:pt>
    <dgm:pt modelId="{3E64FD31-037E-4077-95EE-BC68E691F509}" type="pres">
      <dgm:prSet presAssocID="{CA5C6256-FEB5-4427-96CE-66F3F02A852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9699FB3-245F-4686-80CC-E70DED33F488}" type="pres">
      <dgm:prSet presAssocID="{CA5C6256-FEB5-4427-96CE-66F3F02A852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9269B3A-1982-4B65-8416-4094843DA93E}" type="presOf" srcId="{BE3BF023-26F0-413B-A79A-C5FE97AEF3F4}" destId="{9D180537-F6AF-46AB-B72E-6139CA1BD57F}" srcOrd="0" destOrd="0" presId="urn:microsoft.com/office/officeart/2005/8/layout/hList1"/>
    <dgm:cxn modelId="{FDDD5843-430F-4528-836B-0ED14B105DFB}" srcId="{BE3BF023-26F0-413B-A79A-C5FE97AEF3F4}" destId="{566CB8F9-48E7-4E3A-9EF5-3B3D29DC2A92}" srcOrd="1" destOrd="0" parTransId="{B4A35BD8-B905-40FA-93B6-E751431654DB}" sibTransId="{24487851-CD8C-477C-8099-ED808E48F650}"/>
    <dgm:cxn modelId="{3DFEDB0E-EC63-4EED-82DB-8BB7FFF12C9F}" type="presOf" srcId="{6A2D3158-9820-47B4-82EC-88E95832DE47}" destId="{B01B77A6-E4D8-4A12-8273-8FE106F5D43D}" srcOrd="0" destOrd="0" presId="urn:microsoft.com/office/officeart/2005/8/layout/hList1"/>
    <dgm:cxn modelId="{861BA92B-C954-4AA6-89A1-739B205C42D0}" srcId="{EDFC28D6-99CD-49B5-BBAC-DA6B8731D46B}" destId="{CA5C6256-FEB5-4427-96CE-66F3F02A8520}" srcOrd="2" destOrd="0" parTransId="{E03AF65E-B164-41AA-9E9C-C30678DD1B9E}" sibTransId="{E405B6F6-67EC-4D28-AD6D-11FA8F1AE010}"/>
    <dgm:cxn modelId="{A394CE38-A193-4FF1-8ECC-992FE247C217}" srcId="{6A2D3158-9820-47B4-82EC-88E95832DE47}" destId="{786F0BA3-35E8-43E9-BFC7-1050D8A337F3}" srcOrd="1" destOrd="0" parTransId="{21657319-0535-480B-BA8E-2CE885491BF9}" sibTransId="{5A666247-1E3C-4B4D-A1C2-B5C32F137E29}"/>
    <dgm:cxn modelId="{EA45A90A-4680-4E7C-B1DE-F07268BA821C}" srcId="{6A2D3158-9820-47B4-82EC-88E95832DE47}" destId="{2D052D8F-8E27-480E-BF78-C41ED33706E4}" srcOrd="0" destOrd="0" parTransId="{E3FCE277-8B4F-455F-8934-C3C28F8BF0A6}" sibTransId="{184CFC92-8613-4F81-8089-67DE1537AFE4}"/>
    <dgm:cxn modelId="{471A8DA6-4DB8-4122-A5F3-8A4B63CAD498}" type="presOf" srcId="{2D052D8F-8E27-480E-BF78-C41ED33706E4}" destId="{C01A97AD-8555-46CE-ABDC-6A957454C7BC}" srcOrd="0" destOrd="0" presId="urn:microsoft.com/office/officeart/2005/8/layout/hList1"/>
    <dgm:cxn modelId="{2F389764-2855-49DD-A3B8-1CE18338BB72}" srcId="{EDFC28D6-99CD-49B5-BBAC-DA6B8731D46B}" destId="{6A2D3158-9820-47B4-82EC-88E95832DE47}" srcOrd="0" destOrd="0" parTransId="{401BCA2C-9E27-4464-80F3-B143A1B3B92B}" sibTransId="{400D3833-142A-47B0-9869-0BC490E54121}"/>
    <dgm:cxn modelId="{B7FF8C8D-3EA8-440D-B97A-F953435805DD}" srcId="{BE3BF023-26F0-413B-A79A-C5FE97AEF3F4}" destId="{327F12B0-1B3A-4C6B-B54E-90CDA528DC87}" srcOrd="0" destOrd="0" parTransId="{A2EF146D-15BE-4437-9404-1C61427E8EEB}" sibTransId="{1F58B82E-56E2-4C85-B61C-D81E3DDAFAA9}"/>
    <dgm:cxn modelId="{C3CCB527-3B16-4C42-BD19-46A53DCD6424}" type="presOf" srcId="{786F0BA3-35E8-43E9-BFC7-1050D8A337F3}" destId="{C01A97AD-8555-46CE-ABDC-6A957454C7BC}" srcOrd="0" destOrd="1" presId="urn:microsoft.com/office/officeart/2005/8/layout/hList1"/>
    <dgm:cxn modelId="{FC8AE9EC-E267-47DA-B5D7-4CB8E602B1E8}" type="presOf" srcId="{566CB8F9-48E7-4E3A-9EF5-3B3D29DC2A92}" destId="{862DB177-E0E6-4A26-93A2-3043042DD631}" srcOrd="0" destOrd="1" presId="urn:microsoft.com/office/officeart/2005/8/layout/hList1"/>
    <dgm:cxn modelId="{C1F353D5-A5F7-4081-A2DF-F2D0625AA520}" type="presOf" srcId="{CA5C6256-FEB5-4427-96CE-66F3F02A8520}" destId="{3E64FD31-037E-4077-95EE-BC68E691F509}" srcOrd="0" destOrd="0" presId="urn:microsoft.com/office/officeart/2005/8/layout/hList1"/>
    <dgm:cxn modelId="{344E1E31-8003-4045-8A27-730ADC1C9340}" srcId="{EDFC28D6-99CD-49B5-BBAC-DA6B8731D46B}" destId="{BE3BF023-26F0-413B-A79A-C5FE97AEF3F4}" srcOrd="1" destOrd="0" parTransId="{50FED6D3-39EB-409E-AE01-EC8CBF381172}" sibTransId="{5CBB1546-3721-4BBA-B9AE-BEBFB940128F}"/>
    <dgm:cxn modelId="{E1C761D5-7FBB-4E38-958E-503A28F6B61D}" srcId="{CA5C6256-FEB5-4427-96CE-66F3F02A8520}" destId="{16A9EEC0-64BA-445D-98A5-BA9D7B16B6A8}" srcOrd="0" destOrd="0" parTransId="{D9C655DE-71BB-462E-A034-AA7197C2929E}" sibTransId="{998CD25B-B7FF-4828-AD23-EF732ABC0C38}"/>
    <dgm:cxn modelId="{ECC107AB-8F6E-45EA-8B2C-8D020B926504}" type="presOf" srcId="{16A9EEC0-64BA-445D-98A5-BA9D7B16B6A8}" destId="{39699FB3-245F-4686-80CC-E70DED33F488}" srcOrd="0" destOrd="0" presId="urn:microsoft.com/office/officeart/2005/8/layout/hList1"/>
    <dgm:cxn modelId="{CF10F0B7-113E-41FB-9739-23C806B0E543}" type="presOf" srcId="{327F12B0-1B3A-4C6B-B54E-90CDA528DC87}" destId="{862DB177-E0E6-4A26-93A2-3043042DD631}" srcOrd="0" destOrd="0" presId="urn:microsoft.com/office/officeart/2005/8/layout/hList1"/>
    <dgm:cxn modelId="{7A263C3E-038E-457E-9B30-AE6D11192165}" type="presOf" srcId="{EDFC28D6-99CD-49B5-BBAC-DA6B8731D46B}" destId="{6BD0098C-5B2A-48EA-A8AF-C491E3173300}" srcOrd="0" destOrd="0" presId="urn:microsoft.com/office/officeart/2005/8/layout/hList1"/>
    <dgm:cxn modelId="{08611F79-2E3F-4C4C-81DA-3C49FED920B3}" type="presParOf" srcId="{6BD0098C-5B2A-48EA-A8AF-C491E3173300}" destId="{DAB1BFED-8733-4848-805E-FE3655963501}" srcOrd="0" destOrd="0" presId="urn:microsoft.com/office/officeart/2005/8/layout/hList1"/>
    <dgm:cxn modelId="{6182C4BF-2E52-4B2E-8EB0-6849BE5F4939}" type="presParOf" srcId="{DAB1BFED-8733-4848-805E-FE3655963501}" destId="{B01B77A6-E4D8-4A12-8273-8FE106F5D43D}" srcOrd="0" destOrd="0" presId="urn:microsoft.com/office/officeart/2005/8/layout/hList1"/>
    <dgm:cxn modelId="{9889F2E6-53DA-4721-960B-032FAC34CCD4}" type="presParOf" srcId="{DAB1BFED-8733-4848-805E-FE3655963501}" destId="{C01A97AD-8555-46CE-ABDC-6A957454C7BC}" srcOrd="1" destOrd="0" presId="urn:microsoft.com/office/officeart/2005/8/layout/hList1"/>
    <dgm:cxn modelId="{613D3A4F-841D-4F82-B0A1-257F2FF46090}" type="presParOf" srcId="{6BD0098C-5B2A-48EA-A8AF-C491E3173300}" destId="{ED8A1A44-2891-439B-84A9-C6B3FBE069AD}" srcOrd="1" destOrd="0" presId="urn:microsoft.com/office/officeart/2005/8/layout/hList1"/>
    <dgm:cxn modelId="{F2B79349-216C-458B-8E90-47BE63B023E4}" type="presParOf" srcId="{6BD0098C-5B2A-48EA-A8AF-C491E3173300}" destId="{E38685A6-AFC0-4E38-B149-F3EDC2529973}" srcOrd="2" destOrd="0" presId="urn:microsoft.com/office/officeart/2005/8/layout/hList1"/>
    <dgm:cxn modelId="{C6F5F67E-36AB-462C-820E-B977978F0C13}" type="presParOf" srcId="{E38685A6-AFC0-4E38-B149-F3EDC2529973}" destId="{9D180537-F6AF-46AB-B72E-6139CA1BD57F}" srcOrd="0" destOrd="0" presId="urn:microsoft.com/office/officeart/2005/8/layout/hList1"/>
    <dgm:cxn modelId="{C1BF57A5-4ED9-4C16-9B7F-42CBE468629A}" type="presParOf" srcId="{E38685A6-AFC0-4E38-B149-F3EDC2529973}" destId="{862DB177-E0E6-4A26-93A2-3043042DD631}" srcOrd="1" destOrd="0" presId="urn:microsoft.com/office/officeart/2005/8/layout/hList1"/>
    <dgm:cxn modelId="{91561B03-9AC9-482D-8F8B-0844AA8BBD09}" type="presParOf" srcId="{6BD0098C-5B2A-48EA-A8AF-C491E3173300}" destId="{C2DE8FBF-DAE6-4F34-AC26-A37A2E9726CC}" srcOrd="3" destOrd="0" presId="urn:microsoft.com/office/officeart/2005/8/layout/hList1"/>
    <dgm:cxn modelId="{C2FE6D5C-0521-4F89-8F0C-E6E351C993B5}" type="presParOf" srcId="{6BD0098C-5B2A-48EA-A8AF-C491E3173300}" destId="{E7491EEA-D4D1-4086-8B10-726D823EAD0A}" srcOrd="4" destOrd="0" presId="urn:microsoft.com/office/officeart/2005/8/layout/hList1"/>
    <dgm:cxn modelId="{D9C450D7-1AF5-460D-A27D-CB2CD2CC9A70}" type="presParOf" srcId="{E7491EEA-D4D1-4086-8B10-726D823EAD0A}" destId="{3E64FD31-037E-4077-95EE-BC68E691F509}" srcOrd="0" destOrd="0" presId="urn:microsoft.com/office/officeart/2005/8/layout/hList1"/>
    <dgm:cxn modelId="{E6D8FA51-8CAF-4E3E-A32D-3C9D57E6F271}" type="presParOf" srcId="{E7491EEA-D4D1-4086-8B10-726D823EAD0A}" destId="{39699FB3-245F-4686-80CC-E70DED33F48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B77A6-E4D8-4A12-8273-8FE106F5D43D}">
      <dsp:nvSpPr>
        <dsp:cNvPr id="0" name=""/>
        <dsp:cNvSpPr/>
      </dsp:nvSpPr>
      <dsp:spPr>
        <a:xfrm>
          <a:off x="2500" y="1871"/>
          <a:ext cx="2437804" cy="6048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Vayikra</a:t>
          </a:r>
          <a:endParaRPr lang="he-IL" sz="2400" kern="1200" dirty="0"/>
        </a:p>
      </dsp:txBody>
      <dsp:txXfrm>
        <a:off x="2500" y="1871"/>
        <a:ext cx="2437804" cy="604800"/>
      </dsp:txXfrm>
    </dsp:sp>
    <dsp:sp modelId="{C01A97AD-8555-46CE-ABDC-6A957454C7BC}">
      <dsp:nvSpPr>
        <dsp:cNvPr id="0" name=""/>
        <dsp:cNvSpPr/>
      </dsp:nvSpPr>
      <dsp:spPr>
        <a:xfrm>
          <a:off x="2500" y="606671"/>
          <a:ext cx="2437804" cy="340465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Book of Laws</a:t>
          </a:r>
          <a:endParaRPr lang="he-IL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Preparation and expected behaviour now G-d is dwelling amongst us</a:t>
          </a:r>
          <a:endParaRPr lang="he-IL" sz="2400" kern="1200" dirty="0"/>
        </a:p>
      </dsp:txBody>
      <dsp:txXfrm>
        <a:off x="2500" y="606671"/>
        <a:ext cx="2437804" cy="3404657"/>
      </dsp:txXfrm>
    </dsp:sp>
    <dsp:sp modelId="{9D180537-F6AF-46AB-B72E-6139CA1BD57F}">
      <dsp:nvSpPr>
        <dsp:cNvPr id="0" name=""/>
        <dsp:cNvSpPr/>
      </dsp:nvSpPr>
      <dsp:spPr>
        <a:xfrm>
          <a:off x="2781597" y="1871"/>
          <a:ext cx="2437804" cy="6048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Bamidbar</a:t>
          </a:r>
          <a:endParaRPr lang="he-IL" sz="2400" kern="1200" dirty="0"/>
        </a:p>
      </dsp:txBody>
      <dsp:txXfrm>
        <a:off x="2781597" y="1871"/>
        <a:ext cx="2437804" cy="604800"/>
      </dsp:txXfrm>
    </dsp:sp>
    <dsp:sp modelId="{862DB177-E0E6-4A26-93A2-3043042DD631}">
      <dsp:nvSpPr>
        <dsp:cNvPr id="0" name=""/>
        <dsp:cNvSpPr/>
      </dsp:nvSpPr>
      <dsp:spPr>
        <a:xfrm>
          <a:off x="2781597" y="606671"/>
          <a:ext cx="2437804" cy="340465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Mostly stories</a:t>
          </a:r>
          <a:endParaRPr lang="he-IL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Should be from Har Sinai to Eretz Yisrael but we don’t make it. We have to learn from our mistakes.</a:t>
          </a:r>
          <a:endParaRPr lang="he-IL" sz="2400" kern="1200" dirty="0"/>
        </a:p>
      </dsp:txBody>
      <dsp:txXfrm>
        <a:off x="2781597" y="606671"/>
        <a:ext cx="2437804" cy="3404657"/>
      </dsp:txXfrm>
    </dsp:sp>
    <dsp:sp modelId="{3E64FD31-037E-4077-95EE-BC68E691F509}">
      <dsp:nvSpPr>
        <dsp:cNvPr id="0" name=""/>
        <dsp:cNvSpPr/>
      </dsp:nvSpPr>
      <dsp:spPr>
        <a:xfrm>
          <a:off x="5560695" y="1871"/>
          <a:ext cx="2437804" cy="6048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Devarim</a:t>
          </a:r>
          <a:endParaRPr lang="he-IL" sz="2400" kern="1200" dirty="0"/>
        </a:p>
      </dsp:txBody>
      <dsp:txXfrm>
        <a:off x="5560695" y="1871"/>
        <a:ext cx="2437804" cy="604800"/>
      </dsp:txXfrm>
    </dsp:sp>
    <dsp:sp modelId="{39699FB3-245F-4686-80CC-E70DED33F488}">
      <dsp:nvSpPr>
        <dsp:cNvPr id="0" name=""/>
        <dsp:cNvSpPr/>
      </dsp:nvSpPr>
      <dsp:spPr>
        <a:xfrm>
          <a:off x="5560695" y="606671"/>
          <a:ext cx="2437804" cy="340465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kern="1200" dirty="0" smtClean="0"/>
            <a:t>Belongs on Har SInai</a:t>
          </a:r>
          <a:endParaRPr lang="he-IL" sz="2400" kern="1200" dirty="0"/>
        </a:p>
      </dsp:txBody>
      <dsp:txXfrm>
        <a:off x="5560695" y="606671"/>
        <a:ext cx="2437804" cy="3404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113BD40-791C-4B3B-9686-748476809886}" type="datetimeFigureOut">
              <a:rPr lang="he-IL" smtClean="0"/>
              <a:t>י"א/אדר/תשע"ג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0A0E49-B4C5-4765-864D-1ECC1DBCA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991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4290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e-IL" sz="97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שמות - במדבר</a:t>
            </a:r>
            <a:endParaRPr lang="he-IL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4876800"/>
            <a:ext cx="77724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Bamidbar</a:t>
            </a:r>
            <a:endParaRPr lang="he-IL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28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 anchor="ctr">
            <a:normAutofit/>
          </a:bodyPr>
          <a:lstStyle/>
          <a:p>
            <a:r>
              <a:rPr lang="en-GB" b="1" dirty="0" smtClean="0">
                <a:solidFill>
                  <a:schemeClr val="accent5"/>
                </a:solidFill>
              </a:rPr>
              <a:t>Bamidbar is primarily a book of stories but the stories are consistently interrupted with laws we would expect to be in Vayikra.</a:t>
            </a:r>
          </a:p>
          <a:p>
            <a:endParaRPr lang="en-GB" b="1" dirty="0" smtClean="0">
              <a:solidFill>
                <a:schemeClr val="accent6"/>
              </a:solidFill>
            </a:endParaRPr>
          </a:p>
          <a:p>
            <a:r>
              <a:rPr lang="en-GB" b="1" dirty="0" smtClean="0">
                <a:solidFill>
                  <a:schemeClr val="accent6"/>
                </a:solidFill>
              </a:rPr>
              <a:t>The </a:t>
            </a:r>
            <a:r>
              <a:rPr lang="en-GB" b="1" dirty="0">
                <a:solidFill>
                  <a:schemeClr val="accent6"/>
                </a:solidFill>
              </a:rPr>
              <a:t>story we don’t have is leaving Har Sinai and entering </a:t>
            </a:r>
            <a:r>
              <a:rPr lang="en-GB" b="1" dirty="0" smtClean="0">
                <a:solidFill>
                  <a:schemeClr val="accent6"/>
                </a:solidFill>
              </a:rPr>
              <a:t>Eretz Yisrael.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13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191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Chapter </a:t>
            </a: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1-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&gt;4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Organizing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the camp, army etc.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“Asham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and “sotah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“Nazir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&amp; birkat kohanim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7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Nsiim, dedication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Mishkan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8   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Leviim replace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bchorim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9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Pesach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in the desert; 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travelling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following the 'anan'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10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“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Chatzotzrot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" for travel signals;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"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va'yhi b'nsoa" 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he-IL" sz="2000" dirty="0"/>
          </a:p>
        </p:txBody>
      </p:sp>
      <p:sp>
        <p:nvSpPr>
          <p:cNvPr id="2" name="Right Arrow 1"/>
          <p:cNvSpPr/>
          <p:nvPr/>
        </p:nvSpPr>
        <p:spPr>
          <a:xfrm rot="5400000">
            <a:off x="2290024" y="3420696"/>
            <a:ext cx="601550" cy="329457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Oval 3"/>
          <p:cNvSpPr/>
          <p:nvPr/>
        </p:nvSpPr>
        <p:spPr>
          <a:xfrm>
            <a:off x="685800" y="3886200"/>
            <a:ext cx="3810000" cy="28956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Travel begins on 20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Iyar. </a:t>
            </a:r>
            <a:r>
              <a:rPr lang="en-GB" sz="2000" dirty="0"/>
              <a:t>Shemot finishes on Rosh Chodesh </a:t>
            </a:r>
            <a:r>
              <a:rPr lang="en-GB" sz="2000" dirty="0" smtClean="0"/>
              <a:t>Nissan.</a:t>
            </a:r>
            <a:endParaRPr lang="he-IL" sz="2000" dirty="0"/>
          </a:p>
          <a:p>
            <a:pPr algn="ctr"/>
            <a:r>
              <a:rPr lang="en-GB" sz="2000" dirty="0" smtClean="0"/>
              <a:t>Why didn’t they start travelling immediately after receiving the 2</a:t>
            </a:r>
            <a:r>
              <a:rPr lang="en-GB" sz="2000" baseline="30000" dirty="0" smtClean="0"/>
              <a:t>nd</a:t>
            </a:r>
            <a:r>
              <a:rPr lang="en-GB" sz="2000" dirty="0" smtClean="0"/>
              <a:t> luchot?</a:t>
            </a:r>
            <a:r>
              <a:rPr lang="en-GB" sz="2000" dirty="0"/>
              <a:t> </a:t>
            </a:r>
            <a:r>
              <a:rPr lang="en-GB" sz="2000" dirty="0" smtClean="0"/>
              <a:t> </a:t>
            </a:r>
          </a:p>
        </p:txBody>
      </p:sp>
      <p:sp>
        <p:nvSpPr>
          <p:cNvPr id="5" name="Left Arrow Callout 4"/>
          <p:cNvSpPr/>
          <p:nvPr/>
        </p:nvSpPr>
        <p:spPr>
          <a:xfrm>
            <a:off x="3962398" y="1295400"/>
            <a:ext cx="5029202" cy="5334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9244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12 day kiddush provided by each nasi takes us to 14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Nissan</a:t>
            </a:r>
            <a:endParaRPr lang="he-IL" sz="2000" dirty="0"/>
          </a:p>
        </p:txBody>
      </p:sp>
      <p:sp>
        <p:nvSpPr>
          <p:cNvPr id="6" name="Left Arrow Callout 5"/>
          <p:cNvSpPr/>
          <p:nvPr/>
        </p:nvSpPr>
        <p:spPr>
          <a:xfrm>
            <a:off x="4078308" y="1981200"/>
            <a:ext cx="4913292" cy="1905000"/>
          </a:xfrm>
          <a:prstGeom prst="leftArrowCallout">
            <a:avLst>
              <a:gd name="adj1" fmla="val 25000"/>
              <a:gd name="adj2" fmla="val 25000"/>
              <a:gd name="adj3" fmla="val 15535"/>
              <a:gd name="adj4" fmla="val 9232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If it’s 14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Nissan then they had to celebrate Pesach. </a:t>
            </a:r>
          </a:p>
          <a:p>
            <a:pPr algn="ctr"/>
            <a:r>
              <a:rPr lang="en-GB" sz="2000" dirty="0" smtClean="0"/>
              <a:t>They waited for Pesach Sheni and then travelled. </a:t>
            </a:r>
          </a:p>
          <a:p>
            <a:pPr algn="ctr"/>
            <a:r>
              <a:rPr lang="en-GB" sz="2000" dirty="0" smtClean="0"/>
              <a:t>Pesach Sheni is therefore part of the story section.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8129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572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Chapter </a:t>
            </a: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1-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&gt;4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Organizing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the camp, army etc.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5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“Asham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and “sotah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6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“Nazir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&amp; birkat kohanim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7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Nsiim, dedication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Mishkan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8         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Leviim replace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bchorim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9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Pesach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in the desert; 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   travelling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following the 'anan'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10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“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Chatzotzrot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for travel signals;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   "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va'yhi b'nsoa"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11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"mitavim"; 70 elders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12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Miriam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13-14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spies; &amp; the "maapilim"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15       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Korbanot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taking challa, Sanhedrin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shabbat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&amp; tzizit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16-17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Korach's rebellion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18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Compensation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Shevet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Levi </a:t>
            </a:r>
          </a:p>
          <a:p>
            <a:pPr marL="0" indent="0">
              <a:buNone/>
            </a:pPr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</a:rPr>
              <a:t>19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      ‘Para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aduma' / "tumat meyt" </a:t>
            </a:r>
            <a:endParaRPr lang="pt-B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20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Mei Meriva - Moshe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&amp; Aharon's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sin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381000"/>
            <a:ext cx="4343400" cy="65556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21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War with Arad; sin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"nachash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nchoshet“; war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with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Sichon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22-24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Bilam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&amp; Balak 	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25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Sin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with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'bnot Moav';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Pinchas 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26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Census, who will inherit the land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27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Daughters of Tzlofchad request 'nachala'; Moshe is told to die, Yehoshua appointed 	</a:t>
            </a:r>
          </a:p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28-29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Tmidim u'Musafim (holidays) </a:t>
            </a:r>
          </a:p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30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      Annulling vows 	</a:t>
            </a:r>
          </a:p>
          <a:p>
            <a:r>
              <a:rPr lang="en-GB" sz="2000" b="1" dirty="0">
                <a:solidFill>
                  <a:schemeClr val="accent4">
                    <a:lumMod val="75000"/>
                  </a:schemeClr>
                </a:solidFill>
              </a:rPr>
              <a:t>31 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       War against Midyan 	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32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Inheritance taken by Reuven, Gad &amp; Menashe;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their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promise to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fight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33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Summary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- Travel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through the desert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Borders of Eretz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Canaan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(to conquer)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35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Cities of Levites &amp; Cities of Refuge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36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Bnot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Tzlofchad – protecting inheritance</a:t>
            </a:r>
            <a:endParaRPr lang="he-IL" sz="2000" dirty="0"/>
          </a:p>
        </p:txBody>
      </p:sp>
      <p:sp>
        <p:nvSpPr>
          <p:cNvPr id="2" name="Right Brace 1"/>
          <p:cNvSpPr/>
          <p:nvPr/>
        </p:nvSpPr>
        <p:spPr>
          <a:xfrm>
            <a:off x="3962400" y="457200"/>
            <a:ext cx="381000" cy="3277820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Rounded Rectangle 3"/>
          <p:cNvSpPr/>
          <p:nvPr/>
        </p:nvSpPr>
        <p:spPr>
          <a:xfrm>
            <a:off x="4343400" y="457200"/>
            <a:ext cx="533400" cy="3124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 rtl="1"/>
            <a:r>
              <a:rPr lang="he-IL" sz="2800" dirty="0" smtClean="0">
                <a:latin typeface="David" pitchFamily="34" charset="-79"/>
                <a:cs typeface="David" pitchFamily="34" charset="-79"/>
              </a:rPr>
              <a:t>הכנה לנסיעה</a:t>
            </a:r>
            <a:endParaRPr lang="he-IL" sz="28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855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 anchor="ctr">
            <a:normAutofit/>
          </a:bodyPr>
          <a:lstStyle/>
          <a:p>
            <a:r>
              <a:rPr lang="en-GB" b="1" dirty="0" smtClean="0">
                <a:solidFill>
                  <a:schemeClr val="accent4"/>
                </a:solidFill>
              </a:rPr>
              <a:t>Immediately </a:t>
            </a:r>
            <a:r>
              <a:rPr lang="en-GB" b="1" dirty="0">
                <a:solidFill>
                  <a:schemeClr val="accent4"/>
                </a:solidFill>
              </a:rPr>
              <a:t>after </a:t>
            </a:r>
            <a:r>
              <a:rPr lang="en-GB" b="1" dirty="0" smtClean="0">
                <a:solidFill>
                  <a:schemeClr val="accent4"/>
                </a:solidFill>
              </a:rPr>
              <a:t>all of this, they start </a:t>
            </a:r>
            <a:r>
              <a:rPr lang="en-GB" b="1" dirty="0">
                <a:solidFill>
                  <a:schemeClr val="accent4"/>
                </a:solidFill>
              </a:rPr>
              <a:t>travelling and then the trouble starts. </a:t>
            </a:r>
            <a:endParaRPr lang="en-GB" b="1" dirty="0" smtClean="0">
              <a:solidFill>
                <a:schemeClr val="accent4"/>
              </a:solidFill>
            </a:endParaRPr>
          </a:p>
          <a:p>
            <a:endParaRPr lang="en-GB" dirty="0" smtClean="0"/>
          </a:p>
          <a:p>
            <a:r>
              <a:rPr lang="en-GB" b="1" dirty="0" smtClean="0">
                <a:solidFill>
                  <a:schemeClr val="accent3"/>
                </a:solidFill>
              </a:rPr>
              <a:t>They should be travelling to Israel but instead we find the story of how they don’t make it and the entire generation dies. 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2450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724400" cy="6477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u="sng" dirty="0" smtClean="0">
                <a:solidFill>
                  <a:schemeClr val="accent3">
                    <a:lumMod val="75000"/>
                  </a:schemeClr>
                </a:solidFill>
              </a:rPr>
              <a:t>PREPARING TO LEAVE HAR SINAI</a:t>
            </a:r>
            <a:r>
              <a:rPr lang="en-US" sz="2000" u="sng" dirty="0">
                <a:solidFill>
                  <a:schemeClr val="accent3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1-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&gt;4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Organizing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the camp, army etc.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5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“Asham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and “sotah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6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“Nazir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&amp; birkat kohanim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7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Nsiim, dedication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Mishkan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8         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Leviim replace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bchorim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9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Pesach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in the desert; 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   travelling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following the 'anan'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10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“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Chatzotzrot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for travel signals;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   "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va'yhi b'nsoa" </a:t>
            </a:r>
            <a:endParaRPr lang="en-GB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2000" b="1" u="sng" dirty="0" smtClean="0"/>
              <a:t>FAILURE OF FIRST GENERATION</a:t>
            </a:r>
            <a:endParaRPr lang="en-US" sz="2000" b="1" u="sng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11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</a:t>
            </a:r>
            <a:r>
              <a:rPr lang="en-US" sz="2000" b="1" dirty="0" smtClean="0"/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of the "mitavim"; 70 elders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12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</a:t>
            </a:r>
            <a:r>
              <a:rPr lang="en-US" sz="2000" b="1" dirty="0" smtClean="0"/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Miriam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13-14  </a:t>
            </a:r>
            <a:r>
              <a:rPr lang="en-US" sz="2000" b="1" dirty="0" smtClean="0"/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spies; &amp; the "maapilim"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15       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Korbanot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taking challa, Sanhedrin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shabbat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&amp; tzizit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16-17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Korach's </a:t>
            </a:r>
            <a:r>
              <a:rPr lang="en-US" sz="2000" b="1" dirty="0" smtClean="0"/>
              <a:t>rebellion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18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Compensation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Shevet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Levi </a:t>
            </a:r>
          </a:p>
          <a:p>
            <a:pPr marL="0" indent="0">
              <a:buNone/>
            </a:pPr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</a:rPr>
              <a:t>19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      ‘Para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aduma' / "tumat meyt" </a:t>
            </a:r>
            <a:endParaRPr lang="pt-B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73759"/>
            <a:ext cx="45720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>
                <a:solidFill>
                  <a:srgbClr val="8064A2">
                    <a:lumMod val="75000"/>
                  </a:srgbClr>
                </a:solidFill>
              </a:rPr>
              <a:t>20 </a:t>
            </a:r>
            <a:r>
              <a:rPr lang="en-US" sz="2000" dirty="0">
                <a:solidFill>
                  <a:srgbClr val="8064A2">
                    <a:lumMod val="75000"/>
                  </a:srgbClr>
                </a:solidFill>
              </a:rPr>
              <a:t>       Mei Meriva - Moshe &amp; Aharon's </a:t>
            </a:r>
            <a:r>
              <a:rPr lang="en-US" sz="2000" b="1" dirty="0">
                <a:solidFill>
                  <a:prstClr val="black"/>
                </a:solidFill>
              </a:rPr>
              <a:t>sin </a:t>
            </a:r>
            <a:endParaRPr lang="en-US" sz="2000" b="1" dirty="0" smtClean="0">
              <a:solidFill>
                <a:prstClr val="black"/>
              </a:solidFill>
            </a:endParaRPr>
          </a:p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21 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War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with Arad; </a:t>
            </a:r>
            <a:r>
              <a:rPr lang="en-US" sz="2000" b="1" dirty="0"/>
              <a:t>sin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"nachash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nchoshet“; war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with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Sichon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22-24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Bilam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&amp; Balak 	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25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</a:t>
            </a:r>
            <a:r>
              <a:rPr lang="en-US" sz="2000" b="1" dirty="0"/>
              <a:t>Sin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with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'bnot Moav';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Pinchas 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27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724400" cy="6477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u="sng" dirty="0" smtClean="0">
                <a:solidFill>
                  <a:schemeClr val="accent3">
                    <a:lumMod val="75000"/>
                  </a:schemeClr>
                </a:solidFill>
              </a:rPr>
              <a:t>PREPARING TO LEAVE HAR SINAI</a:t>
            </a:r>
            <a:r>
              <a:rPr lang="en-US" sz="2000" u="sng" dirty="0">
                <a:solidFill>
                  <a:schemeClr val="accent3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1-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&gt;4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Organizing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the camp, army etc.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5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“Asham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and “sotah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6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“Nazir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&amp; birkat kohanim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7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Nsiim, dedication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Mishkan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8         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Leviim replace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bchorim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9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Pesach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in the desert; 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   travelling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following the 'anan'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10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“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Chatzotzrot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" for travel signals;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          "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va'yhi b'nsoa" </a:t>
            </a:r>
            <a:endParaRPr lang="en-GB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2000" b="1" u="sng" dirty="0" smtClean="0"/>
              <a:t>FAILURE OF FIRST GENERATION</a:t>
            </a:r>
            <a:endParaRPr lang="en-US" sz="2000" b="1" u="sng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11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</a:t>
            </a:r>
            <a:r>
              <a:rPr lang="en-US" sz="2000" b="1" dirty="0" smtClean="0"/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of the "mitavim"; 70 elders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12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</a:t>
            </a:r>
            <a:r>
              <a:rPr lang="en-US" sz="2000" b="1" dirty="0" smtClean="0"/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Miriam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13-14  </a:t>
            </a:r>
            <a:r>
              <a:rPr lang="en-US" sz="2000" b="1" dirty="0" smtClean="0"/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spies; &amp; the "maapilim"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15       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Korbanot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taking challa, Sanhedrin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shabbat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&amp; tzizit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16-17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Korach's </a:t>
            </a:r>
            <a:r>
              <a:rPr lang="en-US" sz="2000" b="1" dirty="0" smtClean="0"/>
              <a:t>rebellion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18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Compensation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Shevet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Levi </a:t>
            </a:r>
          </a:p>
          <a:p>
            <a:pPr marL="0" indent="0">
              <a:buNone/>
            </a:pPr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</a:rPr>
              <a:t>19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      ‘Para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aduma' / "tumat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meyt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" </a:t>
            </a:r>
            <a:endParaRPr lang="pt-B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73759"/>
            <a:ext cx="4572000" cy="68634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>
                <a:solidFill>
                  <a:srgbClr val="8064A2">
                    <a:lumMod val="75000"/>
                  </a:srgbClr>
                </a:solidFill>
              </a:rPr>
              <a:t>20 </a:t>
            </a:r>
            <a:r>
              <a:rPr lang="en-US" sz="2000" dirty="0">
                <a:solidFill>
                  <a:srgbClr val="8064A2">
                    <a:lumMod val="75000"/>
                  </a:srgbClr>
                </a:solidFill>
              </a:rPr>
              <a:t>       Mei Meriva - Moshe &amp; Aharon's </a:t>
            </a:r>
            <a:r>
              <a:rPr lang="en-US" sz="2000" b="1" dirty="0">
                <a:solidFill>
                  <a:prstClr val="black"/>
                </a:solidFill>
              </a:rPr>
              <a:t>sin </a:t>
            </a:r>
            <a:endParaRPr lang="en-US" sz="2000" b="1" dirty="0" smtClean="0">
              <a:solidFill>
                <a:prstClr val="black"/>
              </a:solidFill>
            </a:endParaRPr>
          </a:p>
          <a:p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21 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War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with Arad; </a:t>
            </a:r>
            <a:r>
              <a:rPr lang="en-US" sz="2000" b="1" dirty="0"/>
              <a:t>sin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"nachash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nchoshet“; war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with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Sichon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22-24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Bilam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&amp; Balak 	</a:t>
            </a:r>
          </a:p>
          <a:p>
            <a:pPr marL="457200" indent="-457200">
              <a:buAutoNum type="arabicPlain" startAt="25"/>
            </a:pPr>
            <a:r>
              <a:rPr lang="en-US" sz="2000" b="1" dirty="0" smtClean="0"/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with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'bnot Moav';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Pinchas</a:t>
            </a:r>
          </a:p>
          <a:p>
            <a:pPr algn="ctr"/>
            <a:r>
              <a:rPr lang="en-US" sz="2000" b="1" u="sng" dirty="0" smtClean="0">
                <a:solidFill>
                  <a:schemeClr val="accent3">
                    <a:lumMod val="75000"/>
                  </a:schemeClr>
                </a:solidFill>
              </a:rPr>
              <a:t>PREPARING TO ENTER CANAAN </a:t>
            </a:r>
            <a:endParaRPr lang="en-US" sz="2000" b="1" u="sng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26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      Census, who will inherit the land </a:t>
            </a:r>
          </a:p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27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      Daughters of Tzlofchad request 'nachala'; Moshe is told to die, Yehoshua appointed 	</a:t>
            </a:r>
          </a:p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28-29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Tmidim u'Musafim (holidays) </a:t>
            </a:r>
          </a:p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30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      Annulling vows 	</a:t>
            </a:r>
          </a:p>
          <a:p>
            <a:r>
              <a:rPr lang="en-GB" sz="2000" b="1" dirty="0">
                <a:solidFill>
                  <a:schemeClr val="accent3">
                    <a:lumMod val="75000"/>
                  </a:schemeClr>
                </a:solidFill>
              </a:rPr>
              <a:t>31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       War against Midyan 	</a:t>
            </a:r>
          </a:p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32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      Inheritance taken by Reuven, Gad &amp; Menashe;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their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promise to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fight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33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      Summary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- Travel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through the desert </a:t>
            </a:r>
          </a:p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34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      Borders of Eretz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Canaan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(to conquer) </a:t>
            </a:r>
          </a:p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35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      Cities of Levites &amp; Cities of Refuge </a:t>
            </a:r>
          </a:p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36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      Bnot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Tzlofchad – protecting inheritance</a:t>
            </a:r>
            <a:endParaRPr lang="he-IL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9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Pesukim of Shemot</a:t>
            </a:r>
            <a:endParaRPr lang="he-IL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600200"/>
            <a:ext cx="5181600" cy="4525963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לד</a:t>
            </a: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וַיְכַס הֶעָנָן אֶת-אֹהֶל מוֹעֵד וּכְבוֹד יְהוָה מָלֵא אֶת-הַמִּשְׁכָּן. </a:t>
            </a:r>
            <a:endParaRPr lang="he-IL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לה</a:t>
            </a:r>
            <a:r>
              <a:rPr lang="he-IL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וְלֹא-יָכֹל מֹשֶׁה לָבוֹא אֶל-אֹהֶל מוֹעֵד כִּי-שָׁכַן עָלָיו הֶעָנָן וּכְבוֹד יְהוָה מָלֵא אֶת-הַמִּשְׁכָּן. </a:t>
            </a:r>
            <a:endParaRPr lang="en-US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לו</a:t>
            </a:r>
            <a:r>
              <a:rPr lang="he-IL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וּבְהֵעָלוֹת הֶעָנָן מֵעַל הַמִּשְׁכָּן יִסְעוּ בְּנֵי יִשְׂרָאֵל בְּכֹל מַסְעֵיהֶם. </a:t>
            </a:r>
            <a:endParaRPr lang="he-IL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לז</a:t>
            </a:r>
            <a:r>
              <a:rPr lang="he-IL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וְאִם-לֹא יֵעָלֶה הֶעָנָן וְלֹא יִסְעוּ עַד-יוֹם הֵעָלֹתוֹ. </a:t>
            </a:r>
            <a:endParaRPr lang="he-IL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לח</a:t>
            </a:r>
            <a:r>
              <a:rPr lang="he-IL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כִּי עֲנַן יְהוָה עַל-הַמִּשְׁכָּן יוֹמָם וְאֵשׁ תִּהְיֶה לַיְלָה בּוֹ לְעֵינֵי כָל-בֵּית-יִשְׂרָאֵל בְּכָל-מַסְעֵיהֶם.  </a:t>
            </a:r>
            <a:endParaRPr lang="en-US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Left Arrow 3"/>
          <p:cNvSpPr/>
          <p:nvPr/>
        </p:nvSpPr>
        <p:spPr>
          <a:xfrm>
            <a:off x="2362200" y="2209800"/>
            <a:ext cx="1219200" cy="4572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381000" y="1981200"/>
            <a:ext cx="17556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e-IL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ויקרא</a:t>
            </a:r>
            <a:endParaRPr lang="en-US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2362200" y="4419600"/>
            <a:ext cx="1219200" cy="4572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178220" y="4186535"/>
            <a:ext cx="21611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במדבר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750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0358281"/>
              </p:ext>
            </p:extLst>
          </p:nvPr>
        </p:nvGraphicFramePr>
        <p:xfrm>
          <a:off x="533400" y="2286000"/>
          <a:ext cx="8001000" cy="401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2933700" y="522668"/>
            <a:ext cx="3276600" cy="7727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800" dirty="0" smtClean="0"/>
              <a:t>Shemot</a:t>
            </a:r>
            <a:endParaRPr lang="he-IL" sz="2800" dirty="0"/>
          </a:p>
        </p:txBody>
      </p:sp>
      <p:sp>
        <p:nvSpPr>
          <p:cNvPr id="7" name="Left Arrow 6"/>
          <p:cNvSpPr/>
          <p:nvPr/>
        </p:nvSpPr>
        <p:spPr>
          <a:xfrm rot="8194234" flipH="1">
            <a:off x="2223297" y="1312572"/>
            <a:ext cx="1066799" cy="685800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Left Arrow 7"/>
          <p:cNvSpPr/>
          <p:nvPr/>
        </p:nvSpPr>
        <p:spPr>
          <a:xfrm rot="5400000" flipH="1">
            <a:off x="4038601" y="1485900"/>
            <a:ext cx="1066799" cy="6858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Left Arrow 8"/>
          <p:cNvSpPr/>
          <p:nvPr/>
        </p:nvSpPr>
        <p:spPr>
          <a:xfrm rot="3226886" flipH="1">
            <a:off x="5868310" y="1329798"/>
            <a:ext cx="1066799" cy="6858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790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1B77A6-E4D8-4A12-8273-8FE106F5D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B01B77A6-E4D8-4A12-8273-8FE106F5D4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1A97AD-8555-46CE-ABDC-6A957454C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C01A97AD-8555-46CE-ABDC-6A957454C7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180537-F6AF-46AB-B72E-6139CA1BD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9D180537-F6AF-46AB-B72E-6139CA1BD5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2DB177-E0E6-4A26-93A2-3043042DD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862DB177-E0E6-4A26-93A2-3043042DD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64FD31-037E-4077-95EE-BC68E691F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3E64FD31-037E-4077-95EE-BC68E691F5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699FB3-245F-4686-80CC-E70DED33F4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39699FB3-245F-4686-80CC-E70DED33F4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 anchor="ctr">
            <a:normAutofit/>
          </a:bodyPr>
          <a:lstStyle/>
          <a:p>
            <a:r>
              <a:rPr lang="en-GB" b="1" dirty="0">
                <a:solidFill>
                  <a:schemeClr val="accent6"/>
                </a:solidFill>
              </a:rPr>
              <a:t>What ties the stories together in Bamidbar</a:t>
            </a:r>
            <a:r>
              <a:rPr lang="en-GB" b="1" dirty="0" smtClean="0">
                <a:solidFill>
                  <a:schemeClr val="accent6"/>
                </a:solidFill>
              </a:rPr>
              <a:t>?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b="1" dirty="0" smtClean="0">
                <a:solidFill>
                  <a:schemeClr val="accent5"/>
                </a:solidFill>
              </a:rPr>
              <a:t>Are there any laws in Bamidbar?</a:t>
            </a:r>
          </a:p>
          <a:p>
            <a:endParaRPr lang="en-GB" b="1" dirty="0" smtClean="0"/>
          </a:p>
          <a:p>
            <a:endParaRPr lang="en-GB" dirty="0" smtClean="0"/>
          </a:p>
          <a:p>
            <a:r>
              <a:rPr lang="en-GB" b="1" dirty="0" smtClean="0">
                <a:solidFill>
                  <a:schemeClr val="accent6"/>
                </a:solidFill>
              </a:rPr>
              <a:t>Make an outline of Sefer Bamidbar…</a:t>
            </a:r>
            <a:endParaRPr lang="he-IL" b="1" dirty="0">
              <a:solidFill>
                <a:schemeClr val="accent6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23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4196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Chapter </a:t>
            </a: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1-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&gt;4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Organizing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the camp, army etc.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“Asham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and “sotah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“Nazir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&amp; birkat kohanim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7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Nsiim, dedication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Mishkan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8   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Leviim replace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bchorim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9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Pesach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in the desert; 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travelling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following the 'anan' 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267200" y="2590800"/>
            <a:ext cx="1524000" cy="3048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ounded Rectangle 7"/>
          <p:cNvSpPr/>
          <p:nvPr/>
        </p:nvSpPr>
        <p:spPr>
          <a:xfrm>
            <a:off x="5791200" y="1066800"/>
            <a:ext cx="3200400" cy="3429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Takes us back to </a:t>
            </a:r>
          </a:p>
          <a:p>
            <a:pPr algn="ctr" rtl="1"/>
            <a:r>
              <a:rPr lang="he-IL" sz="2000" u="sng" dirty="0" smtClean="0">
                <a:latin typeface="David" pitchFamily="34" charset="-79"/>
                <a:cs typeface="David" pitchFamily="34" charset="-79"/>
              </a:rPr>
              <a:t>שמות מ:</a:t>
            </a:r>
          </a:p>
          <a:p>
            <a:pPr algn="r" rtl="1"/>
            <a:r>
              <a:rPr lang="he-IL" sz="2000" b="1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לו</a:t>
            </a:r>
            <a:r>
              <a:rPr lang="he-IL" sz="2000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 וּבְהֵעָלוֹת הֶעָנָן מֵעַל הַמִּשְׁכָּן יִסְעוּ בְּנֵי יִשְׂרָאֵל בְּכֹל מַסְעֵיהֶם. </a:t>
            </a:r>
          </a:p>
          <a:p>
            <a:pPr algn="r" rtl="1"/>
            <a:r>
              <a:rPr lang="he-IL" sz="2000" b="1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לז</a:t>
            </a:r>
            <a:r>
              <a:rPr lang="he-IL" sz="2000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 וְאִם-לֹא יֵעָלֶה הֶעָנָן וְלֹא יִסְעוּ עַד-יוֹם הֵעָלֹתוֹ. </a:t>
            </a:r>
          </a:p>
          <a:p>
            <a:pPr algn="r" rtl="1"/>
            <a:r>
              <a:rPr lang="he-IL" sz="2000" b="1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לח</a:t>
            </a:r>
            <a:r>
              <a:rPr lang="he-IL" sz="2000" dirty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 כִּי עֲנַן יְהוָה עַל-הַמִּשְׁכָּן יוֹמָם וְאֵשׁ תִּהְיֶה לַיְלָה בּוֹ לְעֵינֵי כָל-בֵּית-יִשְׂרָאֵל בְּכָל-מַסְעֵיהֶם. </a:t>
            </a:r>
            <a:r>
              <a:rPr lang="he-IL" sz="2000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 </a:t>
            </a:r>
            <a:endParaRPr lang="en-US" sz="2000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6733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4196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Chapter </a:t>
            </a: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1-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&gt;4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Organizing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the camp, army etc.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“Asham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and “sotah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“Nazir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&amp; birkat kohanim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7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Nsiim, dedication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Mishkan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8   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Leviim replace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bchorim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9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Pesach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in the desert; 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travelling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following the 'anan'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10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“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Chatzotzrot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" for travel signals;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"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va'yhi b'nsoa" 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he-IL" sz="2000" dirty="0"/>
          </a:p>
        </p:txBody>
      </p:sp>
      <p:sp>
        <p:nvSpPr>
          <p:cNvPr id="2" name="Right Arrow 1"/>
          <p:cNvSpPr/>
          <p:nvPr/>
        </p:nvSpPr>
        <p:spPr>
          <a:xfrm>
            <a:off x="4219735" y="3200400"/>
            <a:ext cx="1647665" cy="41761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Oval 3"/>
          <p:cNvSpPr/>
          <p:nvPr/>
        </p:nvSpPr>
        <p:spPr>
          <a:xfrm>
            <a:off x="5943600" y="2286000"/>
            <a:ext cx="2514600" cy="2286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Travel begins on 20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Iyar.</a:t>
            </a:r>
          </a:p>
          <a:p>
            <a:pPr algn="ctr"/>
            <a:r>
              <a:rPr lang="en-GB" sz="2000" dirty="0" smtClean="0"/>
              <a:t>At Har Sinai for just less than a year. </a:t>
            </a:r>
          </a:p>
        </p:txBody>
      </p:sp>
    </p:spTree>
    <p:extLst>
      <p:ext uri="{BB962C8B-B14F-4D97-AF65-F5344CB8AC3E}">
        <p14:creationId xmlns:p14="http://schemas.microsoft.com/office/powerpoint/2010/main" val="400698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4196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Chapter </a:t>
            </a: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1-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&gt;4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Organizing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the camp, army etc.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“Asham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and “sotah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“Nazir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&amp; birkat kohanim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7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Nsiim, dedication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Mishkan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8   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Leviim replace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bchorim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9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Pesach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in the desert; 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travelling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following the 'anan'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10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“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Chatzotzrot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" for travel signals;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"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va'yhi b'nsoa" 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11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"mitavim"; 70 elders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12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Miriam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13-14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spies; &amp; the "maapilim"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15       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Korbanot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taking challa, Sanhedrin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shabbat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&amp; tzizit 	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he-IL" sz="2000" dirty="0"/>
          </a:p>
        </p:txBody>
      </p:sp>
      <p:sp>
        <p:nvSpPr>
          <p:cNvPr id="5" name="Right Arrow 4"/>
          <p:cNvSpPr/>
          <p:nvPr/>
        </p:nvSpPr>
        <p:spPr>
          <a:xfrm>
            <a:off x="3429000" y="5029200"/>
            <a:ext cx="1828800" cy="2286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5273898" y="2667000"/>
            <a:ext cx="3717702" cy="406382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sz="2000" b="1" u="sng" dirty="0">
                <a:latin typeface="David" pitchFamily="34" charset="-79"/>
                <a:cs typeface="David" pitchFamily="34" charset="-79"/>
              </a:rPr>
              <a:t>במדבר טו</a:t>
            </a:r>
            <a:endParaRPr lang="en-US" sz="2000" u="sng" dirty="0">
              <a:latin typeface="David" pitchFamily="34" charset="-79"/>
              <a:cs typeface="David" pitchFamily="34" charset="-79"/>
            </a:endParaRPr>
          </a:p>
          <a:p>
            <a:pPr algn="ctr" rtl="1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דַּבֵּר אֶל-בְּנֵי יִשְׂרָאֵל וְאָמַרְתָּ אֲלֵהֶם כִּי תָבֹאוּ אֶל-אֶרֶץ מוֹשְׁבֹתֵיכֶם אֲשֶׁר אֲנִי נֹתֵן לָכֶם. </a:t>
            </a:r>
            <a:endParaRPr lang="en-GB" sz="2000" dirty="0" smtClean="0">
              <a:latin typeface="David" pitchFamily="34" charset="-79"/>
              <a:cs typeface="David" pitchFamily="34" charset="-79"/>
            </a:endParaRPr>
          </a:p>
          <a:p>
            <a:pPr algn="ctr"/>
            <a:r>
              <a:rPr lang="en-GB" sz="2000" dirty="0" smtClean="0"/>
              <a:t>These laws are presented separately, not in Vayikra, because they only apply in Eretz Yisrael. </a:t>
            </a:r>
          </a:p>
          <a:p>
            <a:pPr algn="ctr"/>
            <a:r>
              <a:rPr lang="en-GB" sz="2000" dirty="0" smtClean="0"/>
              <a:t>Can’t </a:t>
            </a:r>
            <a:r>
              <a:rPr lang="en-GB" sz="2000" dirty="0"/>
              <a:t>get wine or flour in the desert</a:t>
            </a:r>
            <a:r>
              <a:rPr lang="en-GB" sz="2000" dirty="0" smtClean="0"/>
              <a:t>.</a:t>
            </a:r>
          </a:p>
          <a:p>
            <a:pPr algn="ctr"/>
            <a:r>
              <a:rPr lang="en-GB" sz="2000" dirty="0" smtClean="0"/>
              <a:t>Give challa to the </a:t>
            </a:r>
            <a:r>
              <a:rPr lang="en-GB" sz="2000" dirty="0" smtClean="0"/>
              <a:t>kohen</a:t>
            </a:r>
            <a:r>
              <a:rPr lang="en-GB" sz="2000" dirty="0" smtClean="0"/>
              <a:t> because he doesn’t have his own land.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391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572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Chapter </a:t>
            </a: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1-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&gt;4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Organizing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the camp, army etc.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“Asham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and “sotah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“Nazir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&amp; birkat kohanim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7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Nsiim, dedication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Mishkan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8   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Leviim replace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bchorim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9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Pesach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in the desert; 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travelling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following the 'anan'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10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“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Chatzotzrot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" for travel signals;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"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va'yhi b'nsoa" 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11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"mitavim"; 70 elders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12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Miriam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13-14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spies; &amp; the "maapilim"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15       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Korbanot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taking challa, Sanhedrin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shabbat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&amp; tzizit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16-17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Korach's rebellion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18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Compensation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Shevet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Levi </a:t>
            </a:r>
          </a:p>
          <a:p>
            <a:pPr marL="0" indent="0">
              <a:buNone/>
            </a:pPr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</a:rPr>
              <a:t>19        “Para aduma” </a:t>
            </a:r>
            <a:r>
              <a:rPr lang="pt-BR" sz="2000" b="1" dirty="0">
                <a:solidFill>
                  <a:schemeClr val="accent2">
                    <a:lumMod val="75000"/>
                  </a:schemeClr>
                </a:solidFill>
              </a:rPr>
              <a:t>/ "tumat meyt" </a:t>
            </a:r>
            <a:endParaRPr lang="pt-BR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20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Mei Meriva - Moshe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&amp; Aharon's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sin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he-IL" sz="2000" dirty="0"/>
          </a:p>
        </p:txBody>
      </p:sp>
      <p:sp>
        <p:nvSpPr>
          <p:cNvPr id="2" name="Right Arrow 1"/>
          <p:cNvSpPr/>
          <p:nvPr/>
        </p:nvSpPr>
        <p:spPr>
          <a:xfrm>
            <a:off x="4648200" y="6553200"/>
            <a:ext cx="1981200" cy="2286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Oval 3"/>
          <p:cNvSpPr/>
          <p:nvPr/>
        </p:nvSpPr>
        <p:spPr>
          <a:xfrm>
            <a:off x="6629400" y="6096000"/>
            <a:ext cx="1524000" cy="7239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40</a:t>
            </a:r>
            <a:r>
              <a:rPr lang="en-GB" baseline="30000" dirty="0" smtClean="0"/>
              <a:t>th</a:t>
            </a:r>
            <a:r>
              <a:rPr lang="en-GB" dirty="0" smtClean="0"/>
              <a:t> year</a:t>
            </a:r>
            <a:endParaRPr lang="he-IL" dirty="0"/>
          </a:p>
        </p:txBody>
      </p:sp>
      <p:sp>
        <p:nvSpPr>
          <p:cNvPr id="7" name="Rounded Rectangle 6"/>
          <p:cNvSpPr/>
          <p:nvPr/>
        </p:nvSpPr>
        <p:spPr>
          <a:xfrm>
            <a:off x="5334000" y="4114800"/>
            <a:ext cx="3733800" cy="17526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Instead of the story of the generation dying, we have the laws</a:t>
            </a:r>
            <a:r>
              <a:rPr lang="en-GB" dirty="0" smtClean="0"/>
              <a:t> </a:t>
            </a:r>
            <a:r>
              <a:rPr lang="en-GB" sz="2000" dirty="0" smtClean="0"/>
              <a:t>of para aduma</a:t>
            </a:r>
            <a:r>
              <a:rPr lang="en-GB" sz="2000" dirty="0"/>
              <a:t> </a:t>
            </a:r>
            <a:r>
              <a:rPr lang="en-GB" sz="2000" dirty="0" smtClean="0"/>
              <a:t>– purification from tumat met.  </a:t>
            </a:r>
            <a:endParaRPr lang="he-IL" sz="2000" dirty="0"/>
          </a:p>
        </p:txBody>
      </p:sp>
      <p:sp>
        <p:nvSpPr>
          <p:cNvPr id="8" name="Right Arrow 7"/>
          <p:cNvSpPr/>
          <p:nvPr/>
        </p:nvSpPr>
        <p:spPr>
          <a:xfrm rot="20359965">
            <a:off x="4216945" y="5867855"/>
            <a:ext cx="1178751" cy="36195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960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0"/>
            <a:ext cx="45720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Chapter </a:t>
            </a: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1-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&gt;4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Organizing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the camp, army etc.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5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“Asham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and “sotah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“Nazir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" &amp; birkat kohanim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7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Nsiim, dedication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Mishkan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8   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Leviim replace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bchorim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9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Pesach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in the desert; </a:t>
            </a:r>
            <a:endParaRPr lang="en-US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travelling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following the 'anan'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10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“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Chatzotzrot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" for travel signals;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     "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va'yhi b'nsoa" 	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11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"mitavim"; 70 elders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12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       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Miriam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13-14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Sin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the spies; &amp; the "maapilim"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15       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Korbanot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taking challa, Sanhedrin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shabbat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&amp; tzizit 	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16-17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Korach's rebellion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18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Compensation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Shevet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Levi </a:t>
            </a:r>
          </a:p>
          <a:p>
            <a:pPr marL="0" indent="0">
              <a:buNone/>
            </a:pPr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</a:rPr>
              <a:t>19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</a:rPr>
              <a:t>       ‘Para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aduma' / "tumat meyt" </a:t>
            </a:r>
            <a:endParaRPr lang="pt-B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20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Mei Meriva - Moshe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&amp; Aharon's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sin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650346" y="454759"/>
            <a:ext cx="4343400" cy="65556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21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War with Arad; sin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of "nachash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nchoshet“; war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with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Sichon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22-24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Bilam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&amp; Balak 	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25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Sin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with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'bnot Moav';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Pinchas 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26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Census, who will inherit the land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27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Daughters of Tzlofchad request 'nachala'; Moshe is told to die, Yehoshua appointed 	</a:t>
            </a:r>
          </a:p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28-29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Tmidim u'Musafim (holidays) </a:t>
            </a:r>
          </a:p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30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      Annulling vows 	</a:t>
            </a:r>
          </a:p>
          <a:p>
            <a:r>
              <a:rPr lang="en-GB" sz="2000" b="1" dirty="0">
                <a:solidFill>
                  <a:schemeClr val="accent4">
                    <a:lumMod val="75000"/>
                  </a:schemeClr>
                </a:solidFill>
              </a:rPr>
              <a:t>31 </a:t>
            </a:r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       War against Midyan 	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32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Inheritance taken by Reuven, Gad &amp; Menashe;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their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promise to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fight</a:t>
            </a:r>
            <a:endParaRPr lang="en-US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33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Summary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- Travel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through the desert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34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Borders of Eretz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Canaan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(to conquer)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35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Cities of Levites &amp; Cities of Refuge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36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      Bnot </a:t>
            </a:r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</a:rPr>
              <a:t>Tzlofchad – protecting inheritance</a:t>
            </a:r>
            <a:endParaRPr lang="he-IL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1485900" y="76200"/>
            <a:ext cx="6172200" cy="381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GB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2000" b="1" dirty="0" smtClean="0">
                <a:solidFill>
                  <a:schemeClr val="accent4">
                    <a:lumMod val="75000"/>
                  </a:schemeClr>
                </a:solidFill>
              </a:rPr>
              <a:t>On-going </a:t>
            </a:r>
            <a:r>
              <a:rPr lang="en-GB" sz="2000" b="1" dirty="0" smtClean="0">
                <a:solidFill>
                  <a:schemeClr val="accent4">
                    <a:lumMod val="75000"/>
                  </a:schemeClr>
                </a:solidFill>
              </a:rPr>
              <a:t>narrative </a:t>
            </a:r>
            <a:r>
              <a:rPr lang="en-GB" sz="2000" b="1" dirty="0" smtClean="0">
                <a:solidFill>
                  <a:schemeClr val="tx1"/>
                </a:solidFill>
              </a:rPr>
              <a:t>and</a:t>
            </a:r>
            <a:r>
              <a:rPr lang="en-GB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Laws</a:t>
            </a:r>
            <a:endParaRPr lang="he-IL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62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8019</TotalTime>
  <Words>531</Words>
  <Application>Microsoft Office PowerPoint</Application>
  <PresentationFormat>On-screen Show (4:3)</PresentationFormat>
  <Paragraphs>243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שמות - במדבר</vt:lpstr>
      <vt:lpstr>The Last Pesukim of Shemot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שמות</dc:title>
  <dc:creator>Alexis</dc:creator>
  <cp:lastModifiedBy>Alexis</cp:lastModifiedBy>
  <cp:revision>332</cp:revision>
  <dcterms:created xsi:type="dcterms:W3CDTF">2006-08-16T00:00:00Z</dcterms:created>
  <dcterms:modified xsi:type="dcterms:W3CDTF">2013-02-21T13:15:44Z</dcterms:modified>
</cp:coreProperties>
</file>